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EA0A57-E358-484D-BF74-A6AD8683E3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F279654-0C8B-4F24-87E7-02617D7CF7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4F8A58E7-2762-484A-B994-A600669B68CE}"/>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5" name="Footer Placeholder 4">
            <a:extLst>
              <a:ext uri="{FF2B5EF4-FFF2-40B4-BE49-F238E27FC236}">
                <a16:creationId xmlns="" xmlns:a16="http://schemas.microsoft.com/office/drawing/2014/main" id="{FCC659DC-8A36-4CA9-B3B9-BFCEE66C7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04BC8FE-BEB2-4D1E-BDB4-C6967CEE08ED}"/>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72073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57F44F-C307-4D85-A634-D22E2BA6A0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F9031A2-BF25-4BB1-BC50-4D44FAEFB8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F07EF7A-71E8-437C-B4C7-A6DAF6AA00A3}"/>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5" name="Footer Placeholder 4">
            <a:extLst>
              <a:ext uri="{FF2B5EF4-FFF2-40B4-BE49-F238E27FC236}">
                <a16:creationId xmlns="" xmlns:a16="http://schemas.microsoft.com/office/drawing/2014/main" id="{5D978CAD-86E1-4917-8FAC-243F613F2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72D688-DE79-4CC5-B550-4A0D76BE6064}"/>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303711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03FB2A3-46C6-488D-9471-DB5BDAD9DD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0CEF3A4C-9469-435D-AA8D-D6F3D964C4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82A03C-0ED7-420D-9729-392601B85C5A}"/>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5" name="Footer Placeholder 4">
            <a:extLst>
              <a:ext uri="{FF2B5EF4-FFF2-40B4-BE49-F238E27FC236}">
                <a16:creationId xmlns="" xmlns:a16="http://schemas.microsoft.com/office/drawing/2014/main" id="{7E4DC5AB-F2E1-406A-94A0-CA16E88FE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C67B406-4D2F-4B4B-BCE4-78A14BAD054C}"/>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296980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3A7DA-0F03-44C2-A5A6-1B6F702AA4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37D8B49-584C-4DD7-8ADD-BCF81B1118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0E49AD9-58FA-4605-BD39-2A95D2434624}"/>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5" name="Footer Placeholder 4">
            <a:extLst>
              <a:ext uri="{FF2B5EF4-FFF2-40B4-BE49-F238E27FC236}">
                <a16:creationId xmlns="" xmlns:a16="http://schemas.microsoft.com/office/drawing/2014/main" id="{AB4E03A1-9847-4845-9753-E707EBDE4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7147412-1BC5-4521-871F-2775486732B6}"/>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32231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D8364A-C78D-45FA-99B6-47E182D8DF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30719B1-944A-4C04-8E13-BB05A34691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6AADA28-07D8-4DBE-8DE8-E245999959E3}"/>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5" name="Footer Placeholder 4">
            <a:extLst>
              <a:ext uri="{FF2B5EF4-FFF2-40B4-BE49-F238E27FC236}">
                <a16:creationId xmlns="" xmlns:a16="http://schemas.microsoft.com/office/drawing/2014/main" id="{E5D3AE2B-01C6-4FB7-AF89-C4DCD54D2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696B540-4A75-4F0B-BAE9-DA16A9BCE129}"/>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360822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05C185-4B77-461F-851A-67D09907D3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108E603-9AAE-46A7-B1A7-90CE1E8EBE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117C7100-7D03-4B58-A563-248DD68EC3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0F3C28B-FD02-4D61-82EE-028FE4E41390}"/>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6" name="Footer Placeholder 5">
            <a:extLst>
              <a:ext uri="{FF2B5EF4-FFF2-40B4-BE49-F238E27FC236}">
                <a16:creationId xmlns="" xmlns:a16="http://schemas.microsoft.com/office/drawing/2014/main" id="{E51ED23B-A8C0-447C-BAE9-0A652F69E1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1DF73D0-879E-42F7-BD34-BA6E88BC9B70}"/>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19020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3B7029-96F3-45D9-9EB1-902A7F1A5D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A445BDF7-20BA-47C1-855A-6A2E9D0A6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4572004-AC72-4E75-AB61-52C60A453D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4F48B3B-13A6-455C-AFE1-0FC4FA63A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93FC8AC-8B90-4DCD-8C88-DD166A626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B2B74C3-62ED-459F-86F8-605F698FA095}"/>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8" name="Footer Placeholder 7">
            <a:extLst>
              <a:ext uri="{FF2B5EF4-FFF2-40B4-BE49-F238E27FC236}">
                <a16:creationId xmlns="" xmlns:a16="http://schemas.microsoft.com/office/drawing/2014/main" id="{55236BAF-953C-4E57-8C3F-A88A8DDC87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20AA7BD-35A5-48F7-8ED1-66664FADD3A5}"/>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255464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F0BFE0-863C-4BF3-915F-F8DB339D39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39A6E05-0954-4CAD-A20D-258E29CD751A}"/>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4" name="Footer Placeholder 3">
            <a:extLst>
              <a:ext uri="{FF2B5EF4-FFF2-40B4-BE49-F238E27FC236}">
                <a16:creationId xmlns="" xmlns:a16="http://schemas.microsoft.com/office/drawing/2014/main" id="{B697EB81-DFED-44B2-90F3-033DF50C8A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30EEF7B-7BD9-4BFE-8EB2-B0466C8C30F1}"/>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17731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FEEA0AA-2DA4-4AAD-802C-3ECCA372DB45}"/>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3" name="Footer Placeholder 2">
            <a:extLst>
              <a:ext uri="{FF2B5EF4-FFF2-40B4-BE49-F238E27FC236}">
                <a16:creationId xmlns="" xmlns:a16="http://schemas.microsoft.com/office/drawing/2014/main" id="{701E6793-A9A9-415F-8BB4-759A6C79E6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0CAA121-4EF2-42D5-92D1-17E68EEB3AFA}"/>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285683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B3F797-CF27-45D7-A72F-239FCF322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062E2F9-9FE7-40D1-A345-50EC7B7715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E430525-D1B6-4737-A404-184E2CE8B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20DCF88-A8F3-4B32-B4A6-A4F930211912}"/>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6" name="Footer Placeholder 5">
            <a:extLst>
              <a:ext uri="{FF2B5EF4-FFF2-40B4-BE49-F238E27FC236}">
                <a16:creationId xmlns="" xmlns:a16="http://schemas.microsoft.com/office/drawing/2014/main" id="{8A999274-8579-40C9-A9A8-697543D95D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CE6EA6B-9445-4147-8D3B-B899DAC7EB2F}"/>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287232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6124A4-7A98-4855-9B37-CBB96BAB7F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B38FE88-4324-491A-B020-4559F085A9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2B5DF89-9FA0-4345-A6FA-6508E1350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73AB87F-B6B6-4981-AE0B-2069E5CDC7AF}"/>
              </a:ext>
            </a:extLst>
          </p:cNvPr>
          <p:cNvSpPr>
            <a:spLocks noGrp="1"/>
          </p:cNvSpPr>
          <p:nvPr>
            <p:ph type="dt" sz="half" idx="10"/>
          </p:nvPr>
        </p:nvSpPr>
        <p:spPr/>
        <p:txBody>
          <a:bodyPr/>
          <a:lstStyle/>
          <a:p>
            <a:fld id="{C63714AF-507F-4B4A-9695-3711335BE33B}" type="datetimeFigureOut">
              <a:rPr lang="en-US" smtClean="0"/>
              <a:pPr/>
              <a:t>5/20/2020</a:t>
            </a:fld>
            <a:endParaRPr lang="en-US"/>
          </a:p>
        </p:txBody>
      </p:sp>
      <p:sp>
        <p:nvSpPr>
          <p:cNvPr id="6" name="Footer Placeholder 5">
            <a:extLst>
              <a:ext uri="{FF2B5EF4-FFF2-40B4-BE49-F238E27FC236}">
                <a16:creationId xmlns="" xmlns:a16="http://schemas.microsoft.com/office/drawing/2014/main" id="{6B392D00-D4D8-41D0-892F-3D267992DB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062A42C-ECFC-4BC6-B10B-D829A736B103}"/>
              </a:ext>
            </a:extLst>
          </p:cNvPr>
          <p:cNvSpPr>
            <a:spLocks noGrp="1"/>
          </p:cNvSpPr>
          <p:nvPr>
            <p:ph type="sldNum" sz="quarter" idx="12"/>
          </p:nvPr>
        </p:nvSpPr>
        <p:spPr/>
        <p:txBody>
          <a:bodyPr/>
          <a:lstStyle/>
          <a:p>
            <a:fld id="{CEDC96F2-9FE6-40B8-86AD-6865DAA256FC}" type="slidenum">
              <a:rPr lang="en-US" smtClean="0"/>
              <a:pPr/>
              <a:t>‹#›</a:t>
            </a:fld>
            <a:endParaRPr lang="en-US"/>
          </a:p>
        </p:txBody>
      </p:sp>
    </p:spTree>
    <p:extLst>
      <p:ext uri="{BB962C8B-B14F-4D97-AF65-F5344CB8AC3E}">
        <p14:creationId xmlns:p14="http://schemas.microsoft.com/office/powerpoint/2010/main" val="142686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06E4356-64EC-4C1D-9512-41F48F37B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24EBF92-1722-4767-9ECD-40366F8DEA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FA52D78-40FE-43FA-8677-5725E138E0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714AF-507F-4B4A-9695-3711335BE33B}" type="datetimeFigureOut">
              <a:rPr lang="en-US" smtClean="0"/>
              <a:pPr/>
              <a:t>5/20/2020</a:t>
            </a:fld>
            <a:endParaRPr lang="en-US"/>
          </a:p>
        </p:txBody>
      </p:sp>
      <p:sp>
        <p:nvSpPr>
          <p:cNvPr id="5" name="Footer Placeholder 4">
            <a:extLst>
              <a:ext uri="{FF2B5EF4-FFF2-40B4-BE49-F238E27FC236}">
                <a16:creationId xmlns="" xmlns:a16="http://schemas.microsoft.com/office/drawing/2014/main" id="{98D04062-1FD0-4E71-BBC6-A381F0FFE9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12CA14C-229E-4190-AFBD-EE7BAC0869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C96F2-9FE6-40B8-86AD-6865DAA256FC}" type="slidenum">
              <a:rPr lang="en-US" smtClean="0"/>
              <a:pPr/>
              <a:t>‹#›</a:t>
            </a:fld>
            <a:endParaRPr lang="en-US"/>
          </a:p>
        </p:txBody>
      </p:sp>
    </p:spTree>
    <p:extLst>
      <p:ext uri="{BB962C8B-B14F-4D97-AF65-F5344CB8AC3E}">
        <p14:creationId xmlns:p14="http://schemas.microsoft.com/office/powerpoint/2010/main" val="293948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12080"/>
            <a:ext cx="9144000" cy="1422410"/>
          </a:xfrm>
        </p:spPr>
        <p:txBody>
          <a:bodyPr/>
          <a:lstStyle/>
          <a:p>
            <a:r>
              <a:rPr lang="en-US" sz="3600" b="1" i="1" dirty="0">
                <a:latin typeface="Times New Roman" panose="02020603050405020304" pitchFamily="18" charset="0"/>
                <a:cs typeface="Times New Roman" panose="02020603050405020304" pitchFamily="18" charset="0"/>
              </a:rPr>
              <a:t>Once More to the Lake</a:t>
            </a:r>
          </a:p>
          <a:p>
            <a:r>
              <a:rPr lang="en-US" dirty="0">
                <a:latin typeface="Times New Roman" panose="02020603050405020304" pitchFamily="18" charset="0"/>
                <a:cs typeface="Times New Roman" panose="02020603050405020304" pitchFamily="18" charset="0"/>
              </a:rPr>
              <a:t>By E.B.White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4332233" y="940531"/>
            <a:ext cx="3527532" cy="359300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557610025"/>
      </p:ext>
    </p:extLst>
  </p:cSld>
  <p:clrMapOvr>
    <a:masterClrMapping/>
  </p:clrMapOvr>
  <p:transition advTm="527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69ED4D-6A0F-41A6-A992-0E69A54AFD9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67F75FD6-877F-4E51-9B5A-4DC39CB75CBD}"/>
              </a:ext>
            </a:extLst>
          </p:cNvPr>
          <p:cNvSpPr>
            <a:spLocks noGrp="1"/>
          </p:cNvSpPr>
          <p:nvPr>
            <p:ph idx="1"/>
          </p:nvPr>
        </p:nvSpPr>
        <p:spPr/>
        <p:txBody>
          <a:bodyPr/>
          <a:lstStyle/>
          <a:p>
            <a:r>
              <a:rPr lang="en-US" dirty="0"/>
              <a:t>It is an essay first published in Harper’s Magazine in 1941 by author E.B.White.</a:t>
            </a:r>
          </a:p>
          <a:p>
            <a:r>
              <a:rPr lang="en-US" dirty="0"/>
              <a:t>White, explores the old-age relationships between a father and his growing son.</a:t>
            </a:r>
          </a:p>
          <a:p>
            <a:r>
              <a:rPr lang="en-US" dirty="0"/>
              <a:t>This transformative essay contains many themes and rich details lurking beneath the narrative.</a:t>
            </a:r>
          </a:p>
          <a:p>
            <a:r>
              <a:rPr lang="en-US" dirty="0"/>
              <a:t>White reflects in his own childhood.</a:t>
            </a:r>
          </a:p>
          <a:p>
            <a:r>
              <a:rPr lang="en-US" dirty="0"/>
              <a:t>This essay moves in a non-chronological order.</a:t>
            </a:r>
          </a:p>
        </p:txBody>
      </p:sp>
    </p:spTree>
    <p:extLst>
      <p:ext uri="{BB962C8B-B14F-4D97-AF65-F5344CB8AC3E}">
        <p14:creationId xmlns:p14="http://schemas.microsoft.com/office/powerpoint/2010/main" val="320088987"/>
      </p:ext>
    </p:extLst>
  </p:cSld>
  <p:clrMapOvr>
    <a:masterClrMapping/>
  </p:clrMapOvr>
  <p:transition advTm="4154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E33C48-43AB-4144-8C77-FF1F383256C2}"/>
              </a:ext>
            </a:extLst>
          </p:cNvPr>
          <p:cNvSpPr>
            <a:spLocks noGrp="1"/>
          </p:cNvSpPr>
          <p:nvPr>
            <p:ph type="title"/>
          </p:nvPr>
        </p:nvSpPr>
        <p:spPr/>
        <p:txBody>
          <a:bodyPr/>
          <a:lstStyle/>
          <a:p>
            <a:r>
              <a:rPr lang="en-US" dirty="0"/>
              <a:t>Main Idea:</a:t>
            </a:r>
          </a:p>
        </p:txBody>
      </p:sp>
      <p:sp>
        <p:nvSpPr>
          <p:cNvPr id="3" name="Content Placeholder 2">
            <a:extLst>
              <a:ext uri="{FF2B5EF4-FFF2-40B4-BE49-F238E27FC236}">
                <a16:creationId xmlns="" xmlns:a16="http://schemas.microsoft.com/office/drawing/2014/main" id="{8CBBCF9F-8FBC-4EF2-96F0-A63E79DD75FE}"/>
              </a:ext>
            </a:extLst>
          </p:cNvPr>
          <p:cNvSpPr>
            <a:spLocks noGrp="1"/>
          </p:cNvSpPr>
          <p:nvPr>
            <p:ph idx="1"/>
          </p:nvPr>
        </p:nvSpPr>
        <p:spPr/>
        <p:txBody>
          <a:bodyPr>
            <a:normAutofit lnSpcReduction="10000"/>
          </a:bodyPr>
          <a:lstStyle/>
          <a:p>
            <a:r>
              <a:rPr lang="en-US" dirty="0"/>
              <a:t>In “Once more to the lake”, the lake serves as the setting for both author’s past and the present.</a:t>
            </a:r>
          </a:p>
          <a:p>
            <a:r>
              <a:rPr lang="en-US" dirty="0"/>
              <a:t>White reflects on his own childhood when his father would take him to the lake he then explains that now he his taking his own son to that very same lake.</a:t>
            </a:r>
          </a:p>
          <a:p>
            <a:r>
              <a:rPr lang="en-US" dirty="0"/>
              <a:t>White describes a dual existence that he experiences when spending time with his son at the lake. </a:t>
            </a:r>
          </a:p>
          <a:p>
            <a:r>
              <a:rPr lang="en-US" dirty="0"/>
              <a:t>This dual existence is apparent whenever White has hard time distinguishing himself from his own son.</a:t>
            </a:r>
          </a:p>
          <a:p>
            <a:r>
              <a:rPr lang="en-US" dirty="0"/>
              <a:t>White is lost to the setting, suffering and identity crises.</a:t>
            </a:r>
          </a:p>
        </p:txBody>
      </p:sp>
    </p:spTree>
    <p:extLst>
      <p:ext uri="{BB962C8B-B14F-4D97-AF65-F5344CB8AC3E}">
        <p14:creationId xmlns:p14="http://schemas.microsoft.com/office/powerpoint/2010/main" val="1988632207"/>
      </p:ext>
    </p:extLst>
  </p:cSld>
  <p:clrMapOvr>
    <a:masterClrMapping/>
  </p:clrMapOvr>
  <p:transition advTm="8159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E92EB8-FBAF-48EB-9AC8-96B579D9AD57}"/>
              </a:ext>
            </a:extLst>
          </p:cNvPr>
          <p:cNvSpPr>
            <a:spLocks noGrp="1"/>
          </p:cNvSpPr>
          <p:nvPr>
            <p:ph type="title"/>
          </p:nvPr>
        </p:nvSpPr>
        <p:spPr/>
        <p:txBody>
          <a:bodyPr/>
          <a:lstStyle/>
          <a:p>
            <a:r>
              <a:rPr lang="en-US" dirty="0"/>
              <a:t>Themes:</a:t>
            </a:r>
          </a:p>
        </p:txBody>
      </p:sp>
      <p:sp>
        <p:nvSpPr>
          <p:cNvPr id="3" name="Content Placeholder 2">
            <a:extLst>
              <a:ext uri="{FF2B5EF4-FFF2-40B4-BE49-F238E27FC236}">
                <a16:creationId xmlns="" xmlns:a16="http://schemas.microsoft.com/office/drawing/2014/main" id="{ECDEED82-2357-418F-BA64-3B71951EE8D5}"/>
              </a:ext>
            </a:extLst>
          </p:cNvPr>
          <p:cNvSpPr>
            <a:spLocks noGrp="1"/>
          </p:cNvSpPr>
          <p:nvPr>
            <p:ph idx="1"/>
          </p:nvPr>
        </p:nvSpPr>
        <p:spPr/>
        <p:txBody>
          <a:bodyPr>
            <a:normAutofit/>
          </a:bodyPr>
          <a:lstStyle/>
          <a:p>
            <a:r>
              <a:rPr lang="en-US" sz="3600" dirty="0"/>
              <a:t>Theme of Immortality.</a:t>
            </a:r>
          </a:p>
          <a:p>
            <a:r>
              <a:rPr lang="en-US" sz="3600" dirty="0"/>
              <a:t>Theme of Nostalgia.</a:t>
            </a:r>
          </a:p>
          <a:p>
            <a:r>
              <a:rPr lang="en-US" sz="3600" dirty="0"/>
              <a:t>Theme of Man Vs Himself.</a:t>
            </a:r>
          </a:p>
          <a:p>
            <a:r>
              <a:rPr lang="en-US" sz="3600" dirty="0"/>
              <a:t>Stream of Consciousness.</a:t>
            </a:r>
          </a:p>
          <a:p>
            <a:r>
              <a:rPr lang="en-US" sz="3600" dirty="0"/>
              <a:t>Past Vs Present.</a:t>
            </a:r>
          </a:p>
          <a:p>
            <a:r>
              <a:rPr lang="en-US" sz="3600" dirty="0"/>
              <a:t>Old Technology Vs New Technology.</a:t>
            </a:r>
          </a:p>
          <a:p>
            <a:r>
              <a:rPr lang="en-US" sz="3600" dirty="0"/>
              <a:t>Theme of Satire.</a:t>
            </a:r>
          </a:p>
        </p:txBody>
      </p:sp>
    </p:spTree>
    <p:extLst>
      <p:ext uri="{BB962C8B-B14F-4D97-AF65-F5344CB8AC3E}">
        <p14:creationId xmlns:p14="http://schemas.microsoft.com/office/powerpoint/2010/main" val="1112580630"/>
      </p:ext>
    </p:extLst>
  </p:cSld>
  <p:clrMapOvr>
    <a:masterClrMapping/>
  </p:clrMapOvr>
  <p:transition advTm="3143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1687CE-849B-4904-8B56-A089D2D9BFE4}"/>
              </a:ext>
            </a:extLst>
          </p:cNvPr>
          <p:cNvSpPr>
            <a:spLocks noGrp="1"/>
          </p:cNvSpPr>
          <p:nvPr>
            <p:ph type="title"/>
          </p:nvPr>
        </p:nvSpPr>
        <p:spPr/>
        <p:txBody>
          <a:bodyPr/>
          <a:lstStyle/>
          <a:p>
            <a:r>
              <a:rPr lang="en-US" dirty="0"/>
              <a:t>Setting of the Lake:</a:t>
            </a:r>
          </a:p>
        </p:txBody>
      </p:sp>
      <p:sp>
        <p:nvSpPr>
          <p:cNvPr id="3" name="Content Placeholder 2">
            <a:extLst>
              <a:ext uri="{FF2B5EF4-FFF2-40B4-BE49-F238E27FC236}">
                <a16:creationId xmlns="" xmlns:a16="http://schemas.microsoft.com/office/drawing/2014/main" id="{58C7BE98-F92F-45C8-B7C1-4A257D59817F}"/>
              </a:ext>
            </a:extLst>
          </p:cNvPr>
          <p:cNvSpPr>
            <a:spLocks noGrp="1"/>
          </p:cNvSpPr>
          <p:nvPr>
            <p:ph idx="1"/>
          </p:nvPr>
        </p:nvSpPr>
        <p:spPr/>
        <p:txBody>
          <a:bodyPr/>
          <a:lstStyle/>
          <a:p>
            <a:r>
              <a:rPr lang="en-US" dirty="0"/>
              <a:t>This setting of the lake is very important because White sees his son’s maturation is sign that he is getting closer to death.</a:t>
            </a:r>
          </a:p>
          <a:p>
            <a:r>
              <a:rPr lang="en-US" dirty="0"/>
              <a:t>There is a theme of immortality, because he wanted to spend his with his son. White refusal to death.</a:t>
            </a:r>
          </a:p>
          <a:p>
            <a:r>
              <a:rPr lang="en-US" b="1" dirty="0"/>
              <a:t>Internal Conflict</a:t>
            </a:r>
            <a:r>
              <a:rPr lang="en-US" dirty="0"/>
              <a:t>: He is a father and a child too. There is a conflict of man vs himself and it refers to the main character in the interior mind. Neurotic Dilemmas.</a:t>
            </a:r>
          </a:p>
          <a:p>
            <a:r>
              <a:rPr lang="en-US" dirty="0"/>
              <a:t>He yearns to dig back into the past.</a:t>
            </a:r>
          </a:p>
          <a:p>
            <a:r>
              <a:rPr lang="en-US" dirty="0"/>
              <a:t>Death is approaching, he starts accepting the mortality.</a:t>
            </a:r>
          </a:p>
          <a:p>
            <a:endParaRPr lang="en-US" dirty="0"/>
          </a:p>
        </p:txBody>
      </p:sp>
    </p:spTree>
    <p:extLst>
      <p:ext uri="{BB962C8B-B14F-4D97-AF65-F5344CB8AC3E}">
        <p14:creationId xmlns:p14="http://schemas.microsoft.com/office/powerpoint/2010/main" val="2286796441"/>
      </p:ext>
    </p:extLst>
  </p:cSld>
  <p:clrMapOvr>
    <a:masterClrMapping/>
  </p:clrMapOvr>
  <p:transition advTm="6568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E695F3-9559-4271-B154-2640E72EBFD4}"/>
              </a:ext>
            </a:extLst>
          </p:cNvPr>
          <p:cNvSpPr>
            <a:spLocks noGrp="1"/>
          </p:cNvSpPr>
          <p:nvPr>
            <p:ph type="title"/>
          </p:nvPr>
        </p:nvSpPr>
        <p:spPr/>
        <p:txBody>
          <a:bodyPr/>
          <a:lstStyle/>
          <a:p>
            <a:r>
              <a:rPr lang="en-US" dirty="0"/>
              <a:t>Sensory Details:</a:t>
            </a:r>
          </a:p>
        </p:txBody>
      </p:sp>
      <p:sp>
        <p:nvSpPr>
          <p:cNvPr id="3" name="Content Placeholder 2">
            <a:extLst>
              <a:ext uri="{FF2B5EF4-FFF2-40B4-BE49-F238E27FC236}">
                <a16:creationId xmlns="" xmlns:a16="http://schemas.microsoft.com/office/drawing/2014/main" id="{D8BEDFD1-2408-4548-8028-BD21D4FDAD76}"/>
              </a:ext>
            </a:extLst>
          </p:cNvPr>
          <p:cNvSpPr>
            <a:spLocks noGrp="1"/>
          </p:cNvSpPr>
          <p:nvPr>
            <p:ph idx="1"/>
          </p:nvPr>
        </p:nvSpPr>
        <p:spPr/>
        <p:txBody>
          <a:bodyPr>
            <a:normAutofit lnSpcReduction="10000"/>
          </a:bodyPr>
          <a:lstStyle/>
          <a:p>
            <a:r>
              <a:rPr lang="en-US" dirty="0"/>
              <a:t>The </a:t>
            </a:r>
            <a:r>
              <a:rPr lang="en-US" b="1" dirty="0"/>
              <a:t>Sensory Details</a:t>
            </a:r>
            <a:r>
              <a:rPr lang="en-US" dirty="0"/>
              <a:t> which are the details that engage the five senses, pervade this passage, allowing us to hear the sound of mandolins; we can here the girls singing; we can taste the sugar-dipped donuts; we can see the moonlight sails. White longs to relive these years when he first started to think about girls. In a sense, White maybe experiencing what would you called a mid-life crises, but by the end of this essay, the crises is resolved.</a:t>
            </a:r>
          </a:p>
          <a:p>
            <a:r>
              <a:rPr lang="en-US" dirty="0"/>
              <a:t>Lake is a holy spot for White. So many moments there acknowledge him that time has past there is theme of nostalgia is a romantic, rose-colored way of looking at the past.</a:t>
            </a:r>
          </a:p>
          <a:p>
            <a:r>
              <a:rPr lang="en-US" b="1" dirty="0"/>
              <a:t>Stream of consciousness</a:t>
            </a:r>
            <a:r>
              <a:rPr lang="en-US" dirty="0"/>
              <a:t>: Wondering between past and present.</a:t>
            </a:r>
          </a:p>
        </p:txBody>
      </p:sp>
    </p:spTree>
    <p:extLst>
      <p:ext uri="{BB962C8B-B14F-4D97-AF65-F5344CB8AC3E}">
        <p14:creationId xmlns:p14="http://schemas.microsoft.com/office/powerpoint/2010/main" val="103136039"/>
      </p:ext>
    </p:extLst>
  </p:cSld>
  <p:clrMapOvr>
    <a:masterClrMapping/>
  </p:clrMapOvr>
  <p:transition advTm="9459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82AED6-2038-4CA7-B499-F776657FD4D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 xmlns:a16="http://schemas.microsoft.com/office/drawing/2014/main" id="{EE847FBD-5EBE-4EC4-BD2D-8D48510234D8}"/>
              </a:ext>
            </a:extLst>
          </p:cNvPr>
          <p:cNvSpPr>
            <a:spLocks noGrp="1"/>
          </p:cNvSpPr>
          <p:nvPr>
            <p:ph idx="1"/>
          </p:nvPr>
        </p:nvSpPr>
        <p:spPr/>
        <p:txBody>
          <a:bodyPr>
            <a:normAutofit fontScale="92500" lnSpcReduction="10000"/>
          </a:bodyPr>
          <a:lstStyle/>
          <a:p>
            <a:r>
              <a:rPr lang="en-US" dirty="0"/>
              <a:t>Departure from reality into what he wants to see. Based on childhood experiences, White considers that somethings do not change.</a:t>
            </a:r>
          </a:p>
          <a:p>
            <a:r>
              <a:rPr lang="en-US" dirty="0"/>
              <a:t>Permanence of somethings.</a:t>
            </a:r>
          </a:p>
          <a:p>
            <a:r>
              <a:rPr lang="en-US" dirty="0"/>
              <a:t>Lake did not change.</a:t>
            </a:r>
          </a:p>
          <a:p>
            <a:r>
              <a:rPr lang="en-US" dirty="0"/>
              <a:t>New-boats become bothered.</a:t>
            </a:r>
          </a:p>
          <a:p>
            <a:r>
              <a:rPr lang="en-US" dirty="0"/>
              <a:t>Technology is destructive too.</a:t>
            </a:r>
          </a:p>
          <a:p>
            <a:r>
              <a:rPr lang="en-US" dirty="0"/>
              <a:t>He likes old engines because of the noise.</a:t>
            </a:r>
          </a:p>
          <a:p>
            <a:r>
              <a:rPr lang="en-US" dirty="0"/>
              <a:t>Nothing is constant in this world.</a:t>
            </a:r>
          </a:p>
          <a:p>
            <a:r>
              <a:rPr lang="en-US" dirty="0"/>
              <a:t>Thought of a person cannot change, perception switch.</a:t>
            </a:r>
          </a:p>
          <a:p>
            <a:r>
              <a:rPr lang="en-US" dirty="0"/>
              <a:t>Lake shows development.</a:t>
            </a:r>
          </a:p>
        </p:txBody>
      </p:sp>
    </p:spTree>
    <p:extLst>
      <p:ext uri="{BB962C8B-B14F-4D97-AF65-F5344CB8AC3E}">
        <p14:creationId xmlns:p14="http://schemas.microsoft.com/office/powerpoint/2010/main" val="2404829343"/>
      </p:ext>
    </p:extLst>
  </p:cSld>
  <p:clrMapOvr>
    <a:masterClrMapping/>
  </p:clrMapOvr>
  <p:transition advTm="52237"/>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521</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Introduction:</vt:lpstr>
      <vt:lpstr>Main Idea:</vt:lpstr>
      <vt:lpstr>Themes:</vt:lpstr>
      <vt:lpstr>Setting of the Lake:</vt:lpstr>
      <vt:lpstr>Sensory Details: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Hussain Azhar</dc:creator>
  <cp:lastModifiedBy>Hira</cp:lastModifiedBy>
  <cp:revision>15</cp:revision>
  <dcterms:created xsi:type="dcterms:W3CDTF">2020-04-17T03:24:33Z</dcterms:created>
  <dcterms:modified xsi:type="dcterms:W3CDTF">2020-05-20T10:33:37Z</dcterms:modified>
</cp:coreProperties>
</file>